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0" r:id="rId5"/>
    <p:sldId id="262" r:id="rId6"/>
    <p:sldId id="273" r:id="rId7"/>
    <p:sldId id="267" r:id="rId8"/>
    <p:sldId id="266" r:id="rId9"/>
    <p:sldId id="265" r:id="rId10"/>
    <p:sldId id="264" r:id="rId11"/>
    <p:sldId id="272" r:id="rId12"/>
    <p:sldId id="271" r:id="rId13"/>
    <p:sldId id="270" r:id="rId14"/>
    <p:sldId id="269" r:id="rId15"/>
    <p:sldId id="268" r:id="rId16"/>
    <p:sldId id="263" r:id="rId17"/>
    <p:sldId id="274" r:id="rId18"/>
    <p:sldId id="275" r:id="rId19"/>
    <p:sldId id="261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E34"/>
    <a:srgbClr val="23AAAD"/>
    <a:srgbClr val="1B134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8AE29-C20F-28CF-1003-06C74243F3DE}" v="4" dt="2025-09-04T04:19:53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8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E5F0-F600-46C3-AE4D-5148C69FFBAD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0EF6FF-9132-45E0-97B0-6601D5F658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07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90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8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9DE9B-9A6B-E56B-3A2E-48544F06B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8E850-7BF3-F953-0587-699BF69EE6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31E806-44D7-F165-8A01-EBB92CDA8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2158-080C-8795-393F-0DC5734628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EF6FF-9132-45E0-97B0-6601D5F658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79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E9D4-CBBD-39CF-AB04-BF492945BE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9F787-A6F0-B4AA-E084-B6E6A2965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597AC2-B99D-4E92-643D-E755FB13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3E8F1-0B97-8411-9791-E2816322D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AFF63-8290-6775-8277-205603A4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6DE25-DCBC-D358-9606-1AFAC0C1A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9CA90-1A03-8F33-D4D4-698AE6B2B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136D4-D9FF-3984-32C8-E310533C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07F2-5888-0388-EEC2-737DB1C4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E26C5-0E2E-A976-A6BA-B4D7B672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59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E24D53-CB44-64E5-F537-B0AC6B350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269E02-5B4E-B2E2-BF0E-FFAB403EC1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28F0-7539-0FB2-62D6-933FEFE28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0D598-96DB-8BDF-7A86-05A1D81C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EC07A8-426C-583A-2AB9-069E9B29C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93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1706E-CA7F-38DC-3ABC-4F852DF7F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2F1B5-7512-79D3-6D27-ACE3DE8EB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CBC36-52A8-E007-5F87-D62CEE28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43E764-0E8F-32F3-959D-0F804A37A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B5893-D3ED-A111-1DE0-119AD82E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830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14975-5492-925A-B15F-E8CC6C301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5FB7A-94FF-7667-A5AE-CDBA3EED9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378E6-0E53-3566-5185-3282A7ACF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94B46-3170-CA59-EB06-0A7AC393A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B8DCD-0235-FAC9-2827-6C5C8B105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4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B336E-6F64-9716-79F6-09C1859BC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8254C-3BFA-9701-AC0A-69FFD312B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13CF7D-60F3-4DD1-50E0-47BBB8577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75E01B-DD97-C969-E069-6D6722358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95A4BF-086F-98BB-F707-75DF6DF4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3B833-D94C-1AC9-CFFD-831D8DA1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536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9E33-AED8-B87B-9CC4-4BAB91FC3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38AB0-C97E-6DAB-D4F9-4E6E880A7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B543-54DF-5442-98C7-915747DAA1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C64A0E-6894-69A9-F1E4-675924EDF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49B4D7-7FE4-E06D-00C8-F9CB7BAB3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CC1D51-1765-5933-46E9-9583E41C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E0BF8D-CC19-4D88-8268-D162B908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C37E9-D6FF-6D2E-CCCD-69876A090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FB4E4-AD40-0BBB-5B83-B34C87168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383E0-E3BA-487A-F1CE-35C3E703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2B5EC-367A-A661-0FF1-BABCDF90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9373EB-8547-A75B-B63A-8D83DF86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08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25240F-9D6E-5E5B-5739-A764AAD3F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15E38A-2B47-3BE4-FDBB-F1DA85C4C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BECA-2872-CB7C-70B9-C193C728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7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B55EF-3FB5-CEEA-B5B9-DF825D069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3C253-96E3-ADD3-298D-DC078E1CF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79389-2AC9-39C4-5C51-4372015E3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FBA9-D34A-DF22-4030-7CC81ACCF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2565A-DCE6-BEB8-C0B4-AB737C219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8F334-691D-4D47-5697-B841F7F00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04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B2BD-9587-900E-7B78-C09E12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94C592-D295-8F91-555F-5104C216D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00948D-CF7C-759D-183B-4A97A197F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657F6-AD68-A51D-F55B-E1258283E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BE1E4-7D6D-F6F3-7A20-AD503FA27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A550FD-9475-C54F-A97D-75D446130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FA0F04-FAD4-97D9-A6C1-4A942534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34B0C2-37FD-4F81-D9FA-1A82879BFC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B38CD-676D-868D-91EF-E89C850F79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BE4D0-E68C-4FB2-8B3A-AA41DAF039F9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71AA0-E6E0-8ED1-29A0-12D5FC02F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9B170-770F-E884-8E03-34B29117A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2F9677-0272-47B3-8877-9BCDB58A6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8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3A5304-1DD4-1448-EB8F-F50DA11AEA9F}"/>
              </a:ext>
            </a:extLst>
          </p:cNvPr>
          <p:cNvSpPr/>
          <p:nvPr/>
        </p:nvSpPr>
        <p:spPr>
          <a:xfrm>
            <a:off x="0" y="0"/>
            <a:ext cx="4216400" cy="6858000"/>
          </a:xfrm>
          <a:prstGeom prst="rect">
            <a:avLst/>
          </a:prstGeom>
          <a:solidFill>
            <a:srgbClr val="1B13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494D9B-A64C-5821-35E0-80140852AFAD}"/>
              </a:ext>
            </a:extLst>
          </p:cNvPr>
          <p:cNvSpPr/>
          <p:nvPr/>
        </p:nvSpPr>
        <p:spPr>
          <a:xfrm>
            <a:off x="762794" y="-1"/>
            <a:ext cx="7010400" cy="685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0B9D15-33D0-DD82-F9B9-A62E397585AB}"/>
              </a:ext>
            </a:extLst>
          </p:cNvPr>
          <p:cNvGrpSpPr/>
          <p:nvPr/>
        </p:nvGrpSpPr>
        <p:grpSpPr>
          <a:xfrm rot="9009327">
            <a:off x="3174227" y="688903"/>
            <a:ext cx="2299791" cy="5480193"/>
            <a:chOff x="3753542" y="990487"/>
            <a:chExt cx="2046332" cy="48762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E8F1EA6-1449-2D14-64DF-6AE6F61827F1}"/>
                </a:ext>
              </a:extLst>
            </p:cNvPr>
            <p:cNvSpPr/>
            <p:nvPr/>
          </p:nvSpPr>
          <p:spPr>
            <a:xfrm rot="2843287">
              <a:off x="3753542" y="3846218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4" fmla="*/ 2111931 w 4040982"/>
                <a:gd name="connsiteY4" fmla="*/ 91440 h 4040982"/>
                <a:gd name="connsiteX0" fmla="*/ 2020491 w 4040982"/>
                <a:gd name="connsiteY0" fmla="*/ 0 h 4040982"/>
                <a:gd name="connsiteX1" fmla="*/ 4040982 w 4040982"/>
                <a:gd name="connsiteY1" fmla="*/ 2020491 h 4040982"/>
                <a:gd name="connsiteX2" fmla="*/ 2020491 w 4040982"/>
                <a:gd name="connsiteY2" fmla="*/ 4040982 h 4040982"/>
                <a:gd name="connsiteX3" fmla="*/ 0 w 4040982"/>
                <a:gd name="connsiteY3" fmla="*/ 2020491 h 4040982"/>
                <a:gd name="connsiteX0" fmla="*/ 4040982 w 4040982"/>
                <a:gd name="connsiteY0" fmla="*/ 0 h 2020491"/>
                <a:gd name="connsiteX1" fmla="*/ 2020491 w 4040982"/>
                <a:gd name="connsiteY1" fmla="*/ 2020491 h 2020491"/>
                <a:gd name="connsiteX2" fmla="*/ 0 w 4040982"/>
                <a:gd name="connsiteY2" fmla="*/ 0 h 2020491"/>
                <a:gd name="connsiteX0" fmla="*/ 2020491 w 2020491"/>
                <a:gd name="connsiteY0" fmla="*/ 0 h 2020491"/>
                <a:gd name="connsiteX1" fmla="*/ 0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2020491" y="0"/>
                  </a:moveTo>
                  <a:cubicBezTo>
                    <a:pt x="2020491" y="1115886"/>
                    <a:pt x="1115886" y="2020491"/>
                    <a:pt x="0" y="2020491"/>
                  </a:cubicBezTo>
                </a:path>
              </a:pathLst>
            </a:custGeom>
            <a:noFill/>
            <a:ln w="403225" cap="rnd">
              <a:gradFill>
                <a:gsLst>
                  <a:gs pos="0">
                    <a:schemeClr val="bg1"/>
                  </a:gs>
                  <a:gs pos="100000">
                    <a:srgbClr val="23AAAD"/>
                  </a:gs>
                </a:gsLst>
                <a:lin ang="21594000" scaled="0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6BA0D63-1A8C-FA71-AF34-8D981C9DA020}"/>
                </a:ext>
              </a:extLst>
            </p:cNvPr>
            <p:cNvSpPr/>
            <p:nvPr/>
          </p:nvSpPr>
          <p:spPr>
            <a:xfrm rot="18815050">
              <a:off x="3779383" y="990487"/>
              <a:ext cx="2020491" cy="2020491"/>
            </a:xfrm>
            <a:custGeom>
              <a:avLst/>
              <a:gdLst>
                <a:gd name="connsiteX0" fmla="*/ 0 w 4040981"/>
                <a:gd name="connsiteY0" fmla="*/ 2020491 h 4040981"/>
                <a:gd name="connsiteX1" fmla="*/ 2020491 w 4040981"/>
                <a:gd name="connsiteY1" fmla="*/ 0 h 4040981"/>
                <a:gd name="connsiteX2" fmla="*/ 4040982 w 4040981"/>
                <a:gd name="connsiteY2" fmla="*/ 2020491 h 4040981"/>
                <a:gd name="connsiteX3" fmla="*/ 2020491 w 4040981"/>
                <a:gd name="connsiteY3" fmla="*/ 4040982 h 4040981"/>
                <a:gd name="connsiteX4" fmla="*/ 0 w 4040981"/>
                <a:gd name="connsiteY4" fmla="*/ 2020491 h 4040981"/>
                <a:gd name="connsiteX0" fmla="*/ 0 w 4040982"/>
                <a:gd name="connsiteY0" fmla="*/ 2020491 h 4040982"/>
                <a:gd name="connsiteX1" fmla="*/ 2020491 w 4040982"/>
                <a:gd name="connsiteY1" fmla="*/ 0 h 4040982"/>
                <a:gd name="connsiteX2" fmla="*/ 4040982 w 4040982"/>
                <a:gd name="connsiteY2" fmla="*/ 2020491 h 4040982"/>
                <a:gd name="connsiteX3" fmla="*/ 2020491 w 4040982"/>
                <a:gd name="connsiteY3" fmla="*/ 4040982 h 4040982"/>
                <a:gd name="connsiteX4" fmla="*/ 91440 w 4040982"/>
                <a:gd name="connsiteY4" fmla="*/ 2111931 h 4040982"/>
                <a:gd name="connsiteX0" fmla="*/ 1935425 w 3955916"/>
                <a:gd name="connsiteY0" fmla="*/ 0 h 4040982"/>
                <a:gd name="connsiteX1" fmla="*/ 3955916 w 3955916"/>
                <a:gd name="connsiteY1" fmla="*/ 2020491 h 4040982"/>
                <a:gd name="connsiteX2" fmla="*/ 1935425 w 3955916"/>
                <a:gd name="connsiteY2" fmla="*/ 4040982 h 4040982"/>
                <a:gd name="connsiteX3" fmla="*/ 6374 w 3955916"/>
                <a:gd name="connsiteY3" fmla="*/ 2111931 h 4040982"/>
                <a:gd name="connsiteX0" fmla="*/ 0 w 2020491"/>
                <a:gd name="connsiteY0" fmla="*/ 0 h 4040982"/>
                <a:gd name="connsiteX1" fmla="*/ 2020491 w 2020491"/>
                <a:gd name="connsiteY1" fmla="*/ 2020491 h 4040982"/>
                <a:gd name="connsiteX2" fmla="*/ 0 w 2020491"/>
                <a:gd name="connsiteY2" fmla="*/ 4040982 h 4040982"/>
                <a:gd name="connsiteX0" fmla="*/ 0 w 2020491"/>
                <a:gd name="connsiteY0" fmla="*/ 0 h 2020491"/>
                <a:gd name="connsiteX1" fmla="*/ 2020491 w 2020491"/>
                <a:gd name="connsiteY1" fmla="*/ 2020491 h 2020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0491" h="2020491">
                  <a:moveTo>
                    <a:pt x="0" y="0"/>
                  </a:moveTo>
                  <a:cubicBezTo>
                    <a:pt x="1115886" y="0"/>
                    <a:pt x="2020491" y="904605"/>
                    <a:pt x="2020491" y="2020491"/>
                  </a:cubicBezTo>
                </a:path>
              </a:pathLst>
            </a:custGeom>
            <a:noFill/>
            <a:ln w="403225" cap="rnd">
              <a:gradFill>
                <a:gsLst>
                  <a:gs pos="100000">
                    <a:schemeClr val="bg1"/>
                  </a:gs>
                  <a:gs pos="0">
                    <a:srgbClr val="F39E34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C2901F9-9853-73A1-D369-8A28185FC681}"/>
              </a:ext>
            </a:extLst>
          </p:cNvPr>
          <p:cNvSpPr txBox="1"/>
          <p:nvPr/>
        </p:nvSpPr>
        <p:spPr>
          <a:xfrm>
            <a:off x="7047706" y="1778765"/>
            <a:ext cx="4381499" cy="22844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/>
                <a:cs typeface="Poppins"/>
              </a:rPr>
              <a:t>Farm-Markets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895CA-783E-4D67-0B80-4F581E510DFC}"/>
              </a:ext>
            </a:extLst>
          </p:cNvPr>
          <p:cNvSpPr txBox="1"/>
          <p:nvPr/>
        </p:nvSpPr>
        <p:spPr>
          <a:xfrm>
            <a:off x="7072312" y="3860801"/>
            <a:ext cx="4381499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Presented by- Manish Sai Jakkula : ZPMJ-10114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id="{4C91A7A9-76C6-5C2E-478B-78958A205DC7}"/>
              </a:ext>
            </a:extLst>
          </p:cNvPr>
          <p:cNvSpPr/>
          <p:nvPr/>
        </p:nvSpPr>
        <p:spPr>
          <a:xfrm>
            <a:off x="8806656" y="1013066"/>
            <a:ext cx="431800" cy="431800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6C79B913-9121-C0E3-775A-7CF709668169}"/>
              </a:ext>
            </a:extLst>
          </p:cNvPr>
          <p:cNvSpPr/>
          <p:nvPr/>
        </p:nvSpPr>
        <p:spPr>
          <a:xfrm>
            <a:off x="6892178" y="5509860"/>
            <a:ext cx="229893" cy="229893"/>
          </a:xfrm>
          <a:prstGeom prst="flowChartConnector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7D55A065-5D8F-699B-CAD5-956600A06FD1}"/>
              </a:ext>
            </a:extLst>
          </p:cNvPr>
          <p:cNvSpPr/>
          <p:nvPr/>
        </p:nvSpPr>
        <p:spPr>
          <a:xfrm>
            <a:off x="10997406" y="5740400"/>
            <a:ext cx="431800" cy="431800"/>
          </a:xfrm>
          <a:prstGeom prst="flowChartConnector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F52F024-178F-4960-6EC5-A5B6B07D9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94" y="209112"/>
            <a:ext cx="961988" cy="961988"/>
          </a:xfrm>
          <a:prstGeom prst="rect">
            <a:avLst/>
          </a:prstGeom>
        </p:spPr>
      </p:pic>
      <p:pic>
        <p:nvPicPr>
          <p:cNvPr id="7" name="Picture 6" descr="A logo for a farmers market&#10;&#10;AI-generated content may be incorrect.">
            <a:extLst>
              <a:ext uri="{FF2B5EF4-FFF2-40B4-BE49-F238E27FC236}">
                <a16:creationId xmlns:a16="http://schemas.microsoft.com/office/drawing/2014/main" id="{F0709BBE-76EF-EBFE-9621-ABEA3ACE1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53" y="1996253"/>
            <a:ext cx="2905175" cy="291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09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5B2489-72BD-11EC-8EAC-313CD6D69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88" y="-1"/>
            <a:ext cx="12199088" cy="6861987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7A6322E-0BB0-ED60-0B7A-C917FCB78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9711" y="104286"/>
            <a:ext cx="2870791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6. Update-product 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74085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C065C6-3894-CA33-63DF-879DB68AC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216CDEDC-51B7-D2C6-5B52-3F77F65F2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93458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7. Delete-product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80169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326D1B6-F01D-2653-CB8B-CA16082F2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A80ED274-25CE-E34D-6E16-37B25B7C2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8. Create-buyer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01364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13A8D2-566D-380D-9A61-E9C20D4351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43772A9D-C0B1-0A20-776B-1A9B2F5A3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9. Login-buyer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837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1135A1E-3277-4497-E6BA-2B0F8EC0C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1EE4D72-5B8B-8423-2397-EFCD5FABE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753833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10. Current-buyer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9579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A85AC0-13D9-31E2-9E0E-79A2592BA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0FCE4F1-FCB8-3401-BD4D-EE9C8631F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11. Add-order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19136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105BB1-E063-7A4D-29BB-B46F0556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EC15EFC6-237A-079F-966C-63D82006E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12. Update-order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4063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406D5C-CBFA-D876-07FA-11EDBC71C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751FAC10-3BBC-12B5-52F8-D023F74C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13. Delete-order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4597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DAAF5D2-DC57-1DCA-E1CE-3E33BAF14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3920483-698E-DDDD-6EFE-0140B88D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14. Logout-user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84650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DD817-0C9A-83B2-07E2-52685EA0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1EA1AF7-F7CA-DED6-786C-96A0A2748E15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A3DF286-AC15-C327-332C-8CDEAE112294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Farm-Markets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5009E79B-716C-52DB-E3C6-4916B90AF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F024D3-E9D1-8701-76AA-A1EA1B9655FD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2D6C21-5F23-FE6A-46C8-637BD7293947}"/>
              </a:ext>
            </a:extLst>
          </p:cNvPr>
          <p:cNvGrpSpPr/>
          <p:nvPr/>
        </p:nvGrpSpPr>
        <p:grpSpPr>
          <a:xfrm>
            <a:off x="732633" y="442914"/>
            <a:ext cx="5130795" cy="5115464"/>
            <a:chOff x="965200" y="1122616"/>
            <a:chExt cx="4248146" cy="42354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0668FB-C0DE-2873-C921-894C7C9EF43B}"/>
                </a:ext>
              </a:extLst>
            </p:cNvPr>
            <p:cNvSpPr/>
            <p:nvPr/>
          </p:nvSpPr>
          <p:spPr>
            <a:xfrm>
              <a:off x="965200" y="1122616"/>
              <a:ext cx="2095498" cy="2095498"/>
            </a:xfrm>
            <a:prstGeom prst="rect">
              <a:avLst/>
            </a:prstGeom>
            <a:solidFill>
              <a:srgbClr val="1B13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8004D42-ABE9-D347-A138-5607C5AFBED4}"/>
                </a:ext>
              </a:extLst>
            </p:cNvPr>
            <p:cNvSpPr/>
            <p:nvPr/>
          </p:nvSpPr>
          <p:spPr>
            <a:xfrm>
              <a:off x="3117848" y="3262570"/>
              <a:ext cx="2095498" cy="2095498"/>
            </a:xfrm>
            <a:prstGeom prst="rect">
              <a:avLst/>
            </a:prstGeom>
            <a:solidFill>
              <a:srgbClr val="F39E3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A1A238D-BB1A-1DF7-5EAD-942C093B5C08}"/>
              </a:ext>
            </a:extLst>
          </p:cNvPr>
          <p:cNvSpPr txBox="1"/>
          <p:nvPr/>
        </p:nvSpPr>
        <p:spPr>
          <a:xfrm>
            <a:off x="732631" y="942475"/>
            <a:ext cx="23852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 registers and logs in → gets a JWT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Buyer browses available products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Buyer places an order, Orders can be tracked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Logout → token blacklisted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D14264-A9E9-FCB8-97FB-6C661A55775E}"/>
              </a:ext>
            </a:extLst>
          </p:cNvPr>
          <p:cNvSpPr txBox="1"/>
          <p:nvPr/>
        </p:nvSpPr>
        <p:spPr>
          <a:xfrm>
            <a:off x="3404185" y="3365301"/>
            <a:ext cx="238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Farmers: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 middlemen → more profit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Builds trust with buyers</a:t>
            </a:r>
          </a:p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 Buyers: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Fresh produce directly from farmers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Transparent prices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Wide product choices</a:t>
            </a:r>
          </a:p>
          <a:p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- Secure transactions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A9C3E6-90EB-B881-5419-EE182BB04B28}"/>
              </a:ext>
            </a:extLst>
          </p:cNvPr>
          <p:cNvSpPr txBox="1"/>
          <p:nvPr/>
        </p:nvSpPr>
        <p:spPr>
          <a:xfrm>
            <a:off x="805466" y="540951"/>
            <a:ext cx="2385217" cy="46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Usage </a:t>
            </a:r>
            <a:r>
              <a:rPr lang="en-US" sz="32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flow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4DC5ED-E3E1-5D2F-5A65-894D55EE8B60}"/>
              </a:ext>
            </a:extLst>
          </p:cNvPr>
          <p:cNvSpPr txBox="1"/>
          <p:nvPr/>
        </p:nvSpPr>
        <p:spPr>
          <a:xfrm>
            <a:off x="3332542" y="3069023"/>
            <a:ext cx="2385217" cy="465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Benefits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4165312-615A-D343-FA22-AA0B3F4F1558}"/>
              </a:ext>
            </a:extLst>
          </p:cNvPr>
          <p:cNvSpPr txBox="1"/>
          <p:nvPr/>
        </p:nvSpPr>
        <p:spPr>
          <a:xfrm>
            <a:off x="6328574" y="2410834"/>
            <a:ext cx="52443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API creates a bridge between farmers and buyers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Ensures trust, transparency, and profitability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Helps farmers reach wider markets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Gives buyers fresh and affordable produce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kern="2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Secure, scalable, and user-friendly solution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AE1F59-2710-4E73-B70C-819413314C80}"/>
              </a:ext>
            </a:extLst>
          </p:cNvPr>
          <p:cNvSpPr txBox="1"/>
          <p:nvPr/>
        </p:nvSpPr>
        <p:spPr>
          <a:xfrm>
            <a:off x="6328574" y="825069"/>
            <a:ext cx="4718654" cy="862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6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  <a:endParaRPr lang="en-US" sz="6600" b="1" spc="-300" dirty="0">
              <a:solidFill>
                <a:srgbClr val="F39E34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056" name="Picture 8" descr="Flow chart - Free business icons">
            <a:extLst>
              <a:ext uri="{FF2B5EF4-FFF2-40B4-BE49-F238E27FC236}">
                <a16:creationId xmlns:a16="http://schemas.microsoft.com/office/drawing/2014/main" id="{08ED8EEF-5991-82A9-3D08-F12F4C2E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558" y="553201"/>
            <a:ext cx="2274853" cy="22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Farming Icon - Free Download Agriculture Icons | IconScout">
            <a:extLst>
              <a:ext uri="{FF2B5EF4-FFF2-40B4-BE49-F238E27FC236}">
                <a16:creationId xmlns:a16="http://schemas.microsoft.com/office/drawing/2014/main" id="{90986020-43A5-95FE-49AE-4CE24B183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74" y="311997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460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47C530F-4ED7-72C4-DFBA-E6FD67E21A17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525DA37-D2EF-5A47-E272-8EB9966562F5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Farm-Markets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E79119C-F5D0-516F-2119-6EC753D6B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CA5A2F2-FE45-7F32-05D2-A11066819A95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FDB223A-9D6B-E2E0-6732-47430A2EF29D}"/>
              </a:ext>
            </a:extLst>
          </p:cNvPr>
          <p:cNvSpPr txBox="1"/>
          <p:nvPr/>
        </p:nvSpPr>
        <p:spPr>
          <a:xfrm>
            <a:off x="618333" y="2282756"/>
            <a:ext cx="61507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Farm Markets API is a digital marketplace.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Built with Fast API and MongoDB.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Farmers can list products.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Buyers can purchase directly from farmers.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Uses JWT authentication for secure access.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6280C-B1AC-E4E9-D7B9-00506334F729}"/>
              </a:ext>
            </a:extLst>
          </p:cNvPr>
          <p:cNvSpPr txBox="1"/>
          <p:nvPr/>
        </p:nvSpPr>
        <p:spPr>
          <a:xfrm>
            <a:off x="618333" y="696991"/>
            <a:ext cx="4381499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4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5C5D4-DBDF-33EC-4587-DDFBCF32D089}"/>
              </a:ext>
            </a:extLst>
          </p:cNvPr>
          <p:cNvSpPr/>
          <p:nvPr/>
        </p:nvSpPr>
        <p:spPr>
          <a:xfrm>
            <a:off x="9534105" y="4192575"/>
            <a:ext cx="205740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EFBDE8-B5E7-821B-23CA-6944C624FA10}"/>
              </a:ext>
            </a:extLst>
          </p:cNvPr>
          <p:cNvSpPr/>
          <p:nvPr/>
        </p:nvSpPr>
        <p:spPr>
          <a:xfrm>
            <a:off x="7615841" y="289415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vegetables in a wooden box&#10;&#10;AI-generated content may be incorrect.">
            <a:extLst>
              <a:ext uri="{FF2B5EF4-FFF2-40B4-BE49-F238E27FC236}">
                <a16:creationId xmlns:a16="http://schemas.microsoft.com/office/drawing/2014/main" id="{9609542F-9B05-336B-C701-3D77D5CFB8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304" y="554475"/>
            <a:ext cx="3432738" cy="523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4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688259-6D80-C4E7-7800-399FF0886C91}"/>
              </a:ext>
            </a:extLst>
          </p:cNvPr>
          <p:cNvSpPr txBox="1"/>
          <p:nvPr/>
        </p:nvSpPr>
        <p:spPr>
          <a:xfrm>
            <a:off x="2604691" y="2997728"/>
            <a:ext cx="6982617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9600" b="1" spc="-3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Thank You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E088B2-7839-7182-1F4C-0A026525B9D2}"/>
              </a:ext>
            </a:extLst>
          </p:cNvPr>
          <p:cNvSpPr/>
          <p:nvPr/>
        </p:nvSpPr>
        <p:spPr>
          <a:xfrm>
            <a:off x="10877550" y="4914900"/>
            <a:ext cx="1314450" cy="1943100"/>
          </a:xfrm>
          <a:prstGeom prst="rect">
            <a:avLst/>
          </a:prstGeom>
          <a:solidFill>
            <a:srgbClr val="F39E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8B4B88-3803-7AB5-CEFC-EE256A8F840C}"/>
              </a:ext>
            </a:extLst>
          </p:cNvPr>
          <p:cNvSpPr/>
          <p:nvPr/>
        </p:nvSpPr>
        <p:spPr>
          <a:xfrm>
            <a:off x="0" y="0"/>
            <a:ext cx="542925" cy="1647826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8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C5D6E-75BE-3BF8-DDFF-AEFFFAB72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E444ED-87CB-1698-015F-8C5295054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2" b="8882"/>
          <a:stretch>
            <a:fillRect/>
          </a:stretch>
        </p:blipFill>
        <p:spPr>
          <a:xfrm>
            <a:off x="21266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7251C9-50E1-D6E7-1A31-0100DAF93BD5}"/>
              </a:ext>
            </a:extLst>
          </p:cNvPr>
          <p:cNvSpPr/>
          <p:nvPr/>
        </p:nvSpPr>
        <p:spPr>
          <a:xfrm>
            <a:off x="0" y="5871188"/>
            <a:ext cx="3428206" cy="697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6E736C-1227-C0DA-94D9-E520C71916E2}"/>
              </a:ext>
            </a:extLst>
          </p:cNvPr>
          <p:cNvSpPr/>
          <p:nvPr/>
        </p:nvSpPr>
        <p:spPr>
          <a:xfrm>
            <a:off x="493486" y="0"/>
            <a:ext cx="6275608" cy="5210629"/>
          </a:xfrm>
          <a:prstGeom prst="rect">
            <a:avLst/>
          </a:prstGeom>
          <a:solidFill>
            <a:srgbClr val="23AAA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7761C-828E-FF7C-E1DA-E59A8E2AF68F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643686-7E6A-4CFC-EB4B-F0BC1CE50BFB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Farm-Markets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B8019E4-3052-E355-AC05-A6B236742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EA24FC2-CF6A-5B4D-1C5F-4C0CC5ABE0AB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3335217-7D2D-3A92-6CFA-B96DAA7B6CCC}"/>
              </a:ext>
            </a:extLst>
          </p:cNvPr>
          <p:cNvSpPr txBox="1"/>
          <p:nvPr/>
        </p:nvSpPr>
        <p:spPr>
          <a:xfrm>
            <a:off x="945754" y="1674055"/>
            <a:ext cx="457596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Fast API – High-performance web framework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MongoDB + Motor – Async database for users/products/orders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 – Authentication and session management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Passlib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bcrypt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 – Password encryption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dotenv</a:t>
            </a: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– Manage environment variables (like secret keys)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JWT tokens issued at login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Tokens blacklisted on logout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Role-based access control: Farmers manage products, Buyer's place orders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Passwords encrypted using </a:t>
            </a:r>
            <a:r>
              <a:rPr lang="en-US" sz="14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bcrypt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41214E-DA30-18B9-9279-561310A407E1}"/>
              </a:ext>
            </a:extLst>
          </p:cNvPr>
          <p:cNvSpPr txBox="1"/>
          <p:nvPr/>
        </p:nvSpPr>
        <p:spPr>
          <a:xfrm>
            <a:off x="1042989" y="708666"/>
            <a:ext cx="4381499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3200" b="1" spc="-3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Tech Stack &amp; Security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3018656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088F8-073A-5FCF-7308-2EC60CDF3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CCEC3B-C0D3-843C-32F3-72780EA21026}"/>
              </a:ext>
            </a:extLst>
          </p:cNvPr>
          <p:cNvSpPr txBox="1"/>
          <p:nvPr/>
        </p:nvSpPr>
        <p:spPr>
          <a:xfrm>
            <a:off x="395289" y="1003300"/>
            <a:ext cx="43814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Key-</a:t>
            </a:r>
          </a:p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F39E34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Endpoints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FEB41-F2DB-96D6-EC81-7B4533E7A9D2}"/>
              </a:ext>
            </a:extLst>
          </p:cNvPr>
          <p:cNvSpPr txBox="1"/>
          <p:nvPr/>
        </p:nvSpPr>
        <p:spPr>
          <a:xfrm>
            <a:off x="3822700" y="4816565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Users: Register, Login, Get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Farmers: Create/Update farmer profile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D27CD7-4619-FFF5-0D5E-D957F5CFCC3C}"/>
              </a:ext>
            </a:extLst>
          </p:cNvPr>
          <p:cNvSpPr txBox="1"/>
          <p:nvPr/>
        </p:nvSpPr>
        <p:spPr>
          <a:xfrm>
            <a:off x="6565900" y="4816565"/>
            <a:ext cx="2387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Buyers: Create/Update buyer profile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Products: Add, Update, Delete (farmers only)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C4DEE0-C107-F55E-474C-571FCA10CAAB}"/>
              </a:ext>
            </a:extLst>
          </p:cNvPr>
          <p:cNvSpPr txBox="1"/>
          <p:nvPr/>
        </p:nvSpPr>
        <p:spPr>
          <a:xfrm>
            <a:off x="9309100" y="4816565"/>
            <a:ext cx="2387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Orders: Place orders, Get orders (buyers only)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solidFill>
                  <a:srgbClr val="1B134C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Logout: Blacklist the token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13A0819-0D3C-02E0-6DBB-4E9689E40008}"/>
              </a:ext>
            </a:extLst>
          </p:cNvPr>
          <p:cNvGrpSpPr/>
          <p:nvPr/>
        </p:nvGrpSpPr>
        <p:grpSpPr>
          <a:xfrm>
            <a:off x="732633" y="6026099"/>
            <a:ext cx="4886323" cy="388987"/>
            <a:chOff x="618333" y="6026099"/>
            <a:chExt cx="4886323" cy="38898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7F195B-8CF8-2175-9BC5-9CE49FA48C1C}"/>
                </a:ext>
              </a:extLst>
            </p:cNvPr>
            <p:cNvSpPr txBox="1"/>
            <p:nvPr/>
          </p:nvSpPr>
          <p:spPr>
            <a:xfrm>
              <a:off x="1123157" y="6050614"/>
              <a:ext cx="43814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1B134C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PPT Farm-Markets</a:t>
              </a:r>
            </a:p>
          </p:txBody>
        </p:sp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FE5C1F2-A290-1FBE-0BC2-EC5F0E887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18333" y="6026099"/>
              <a:ext cx="353218" cy="388987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3F2914-AE79-DECF-8393-B159B3697381}"/>
                </a:ext>
              </a:extLst>
            </p:cNvPr>
            <p:cNvCxnSpPr/>
            <p:nvPr/>
          </p:nvCxnSpPr>
          <p:spPr>
            <a:xfrm>
              <a:off x="1123157" y="6026099"/>
              <a:ext cx="0" cy="38898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77856AE-B9D0-ABBB-4890-0ABBF6EFD8B0}"/>
              </a:ext>
            </a:extLst>
          </p:cNvPr>
          <p:cNvSpPr txBox="1"/>
          <p:nvPr/>
        </p:nvSpPr>
        <p:spPr>
          <a:xfrm>
            <a:off x="38227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3B31B0-2FE1-CB8C-9BD4-AF58FA3222EF}"/>
              </a:ext>
            </a:extLst>
          </p:cNvPr>
          <p:cNvSpPr txBox="1"/>
          <p:nvPr/>
        </p:nvSpPr>
        <p:spPr>
          <a:xfrm>
            <a:off x="65659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78E57-DEE7-7554-91C1-CAA4F8DCD328}"/>
              </a:ext>
            </a:extLst>
          </p:cNvPr>
          <p:cNvSpPr txBox="1"/>
          <p:nvPr/>
        </p:nvSpPr>
        <p:spPr>
          <a:xfrm>
            <a:off x="9309100" y="4235072"/>
            <a:ext cx="954088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4800" b="1" spc="-300" dirty="0">
                <a:solidFill>
                  <a:srgbClr val="23AAAD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pic>
        <p:nvPicPr>
          <p:cNvPr id="1028" name="Picture 4" descr="website registration concept create account login illustration 48965792  Vector Art at Vecteezy">
            <a:extLst>
              <a:ext uri="{FF2B5EF4-FFF2-40B4-BE49-F238E27FC236}">
                <a16:creationId xmlns:a16="http://schemas.microsoft.com/office/drawing/2014/main" id="{40CA9B47-35FE-8A96-7B32-498684F0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846" y="1118461"/>
            <a:ext cx="2242454" cy="253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roduct Add Lite Ecommerce Icon Royalty-Free Stock Image - Storyblocks">
            <a:extLst>
              <a:ext uri="{FF2B5EF4-FFF2-40B4-BE49-F238E27FC236}">
                <a16:creationId xmlns:a16="http://schemas.microsoft.com/office/drawing/2014/main" id="{0A0FC47B-0189-098F-DA95-A290F3B8C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221" y="1869513"/>
            <a:ext cx="1896731" cy="150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d to cart - Free commerce and shopping icons">
            <a:extLst>
              <a:ext uri="{FF2B5EF4-FFF2-40B4-BE49-F238E27FC236}">
                <a16:creationId xmlns:a16="http://schemas.microsoft.com/office/drawing/2014/main" id="{937F12A3-B7E1-D9DC-74B1-DB42D2FFD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099" y="1303197"/>
            <a:ext cx="2165609" cy="216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01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B0D86AA-87A9-A078-FFCB-55A657D47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419D9E39-434F-BF04-E143-0B41F11E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1. Home page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2011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FED2B0-9416-56B9-B5B6-842091B4B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B7F09DC-ECA7-3E5F-F7F1-B311885C3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2. Create-farmer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9733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304E8F-19B1-6C3D-2949-C368595D1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F6C6DB5-A5D9-9F45-78F8-A263A826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3. Login-farmer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2078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96D71C-3AD4-D8DB-14B3-0AD6C0E20A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572582D0-336A-9E68-4670-7947C821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3338624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4. Current-farmer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3688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70A84D-6948-8614-2AE5-0BCE12BC0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870B429-BF13-A0FF-1BA7-61CEAC07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04" y="104286"/>
            <a:ext cx="2647507" cy="11430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FFC000"/>
                </a:solidFill>
                <a:highlight>
                  <a:srgbClr val="000000"/>
                </a:highlight>
              </a:rPr>
              <a:t>5. Add-product</a:t>
            </a:r>
            <a:endParaRPr lang="en-IN" sz="2800" dirty="0">
              <a:solidFill>
                <a:srgbClr val="FFC000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6560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316</Words>
  <Application>Microsoft Office PowerPoint</Application>
  <PresentationFormat>Widescreen</PresentationFormat>
  <Paragraphs>71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Poppins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1. Home page</vt:lpstr>
      <vt:lpstr>2. Create-farmer</vt:lpstr>
      <vt:lpstr>3. Login-farmer</vt:lpstr>
      <vt:lpstr>4. Current-farmer</vt:lpstr>
      <vt:lpstr>5. Add-product</vt:lpstr>
      <vt:lpstr>6. Update-product </vt:lpstr>
      <vt:lpstr>7. Delete-product</vt:lpstr>
      <vt:lpstr>8. Create-buyer</vt:lpstr>
      <vt:lpstr>9. Login-buyer</vt:lpstr>
      <vt:lpstr>10. Current-buyer</vt:lpstr>
      <vt:lpstr>11. Add-order</vt:lpstr>
      <vt:lpstr>12. Update-order</vt:lpstr>
      <vt:lpstr>13. Delete-order</vt:lpstr>
      <vt:lpstr>14. Logout-user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Aditya Nandanwar</dc:creator>
  <cp:lastModifiedBy>Manish Sai Jakkula</cp:lastModifiedBy>
  <cp:revision>27</cp:revision>
  <dcterms:created xsi:type="dcterms:W3CDTF">2025-08-25T08:51:55Z</dcterms:created>
  <dcterms:modified xsi:type="dcterms:W3CDTF">2025-09-05T06:39:08Z</dcterms:modified>
</cp:coreProperties>
</file>